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0"/>
  </p:notesMasterIdLst>
  <p:handoutMasterIdLst>
    <p:handoutMasterId r:id="rId31"/>
  </p:handoutMasterIdLst>
  <p:sldIdLst>
    <p:sldId id="258" r:id="rId2"/>
    <p:sldId id="266" r:id="rId3"/>
    <p:sldId id="274" r:id="rId4"/>
    <p:sldId id="275" r:id="rId5"/>
    <p:sldId id="277" r:id="rId6"/>
    <p:sldId id="291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84" r:id="rId15"/>
    <p:sldId id="287" r:id="rId16"/>
    <p:sldId id="288" r:id="rId17"/>
    <p:sldId id="289" r:id="rId18"/>
    <p:sldId id="285" r:id="rId19"/>
    <p:sldId id="299" r:id="rId20"/>
    <p:sldId id="300" r:id="rId21"/>
    <p:sldId id="301" r:id="rId22"/>
    <p:sldId id="302" r:id="rId23"/>
    <p:sldId id="303" r:id="rId24"/>
    <p:sldId id="304" r:id="rId25"/>
    <p:sldId id="305" r:id="rId26"/>
    <p:sldId id="306" r:id="rId27"/>
    <p:sldId id="278" r:id="rId28"/>
    <p:sldId id="282" r:id="rId29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006600"/>
    <a:srgbClr val="008000"/>
    <a:srgbClr val="33CC33"/>
    <a:srgbClr val="009900"/>
    <a:srgbClr val="D9222A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18" autoAdjust="0"/>
    <p:restoredTop sz="94586"/>
  </p:normalViewPr>
  <p:slideViewPr>
    <p:cSldViewPr snapToGrid="0" snapToObjects="1">
      <p:cViewPr>
        <p:scale>
          <a:sx n="90" d="100"/>
          <a:sy n="90" d="100"/>
        </p:scale>
        <p:origin x="-912" y="-174"/>
      </p:cViewPr>
      <p:guideLst>
        <p:guide orient="horz" pos="2160"/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2" d="100"/>
          <a:sy n="72" d="100"/>
        </p:scale>
        <p:origin x="3592" y="216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Üstbilgi Yer Tutucusu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2 Veri Yer Tutucusu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28713B-3969-46D7-9C6A-492E16115AD1}" type="datetimeFigureOut">
              <a:rPr lang="en-US" smtClean="0"/>
              <a:pPr/>
              <a:t>6/11/2019</a:t>
            </a:fld>
            <a:endParaRPr lang="en-US"/>
          </a:p>
        </p:txBody>
      </p:sp>
      <p:sp>
        <p:nvSpPr>
          <p:cNvPr id="4" name="3 Altbilgi Yer Tutucusu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4 Slayt Numarası Yer Tutucusu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95E4E-14D8-4CE1-B6F8-9E339C37387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png>
</file>

<file path=ppt/media/image29.jpeg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E658F-C0FF-A04A-B01D-4E878169FA0E}" type="datetimeFigureOut">
              <a:rPr lang="de-DE" smtClean="0"/>
              <a:pPr/>
              <a:t>11.06.2019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9AED7D-2B41-0C45-8980-7A6435E5C36B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77333041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Slayt Görüntüsü Yer Tutucusu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2 Not Yer Tutucusu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 userDrawn="1"/>
        </p:nvSpPr>
        <p:spPr>
          <a:xfrm>
            <a:off x="1050761" y="985948"/>
            <a:ext cx="7034463" cy="497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eaLnBrk="1" hangingPunct="1">
              <a:lnSpc>
                <a:spcPct val="100000"/>
              </a:lnSpc>
              <a:spcBef>
                <a:spcPts val="575"/>
              </a:spcBef>
              <a:buClrTx/>
              <a:buFontTx/>
              <a:buNone/>
              <a:tabLst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</a:pPr>
            <a:r>
              <a:rPr lang="en-GB" sz="1600" b="1" noProof="0" dirty="0">
                <a:solidFill>
                  <a:srgbClr val="D9222A"/>
                </a:solidFill>
                <a:latin typeface="Arial" charset="0"/>
                <a:cs typeface="Arial" charset="0"/>
              </a:rPr>
              <a:t>CHECKLIST FOR PRESENTERS</a:t>
            </a:r>
          </a:p>
          <a:p>
            <a:pPr marL="0" indent="0" algn="l" eaLnBrk="1" hangingPunct="1">
              <a:lnSpc>
                <a:spcPct val="100000"/>
              </a:lnSpc>
              <a:spcBef>
                <a:spcPts val="575"/>
              </a:spcBef>
              <a:buClrTx/>
              <a:buFontTx/>
              <a:buNone/>
              <a:tabLst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</a:pPr>
            <a:endParaRPr lang="en-GB" sz="1600" noProof="0" dirty="0">
              <a:solidFill>
                <a:schemeClr val="tx1"/>
              </a:solidFill>
              <a:latin typeface="Arial" charset="0"/>
              <a:cs typeface="Arial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ClrTx/>
              <a:buSzTx/>
              <a:buFontTx/>
              <a:buNone/>
              <a:tabLst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/>
            </a:pPr>
            <a:r>
              <a:rPr lang="en-GB" sz="1600" b="1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Cover slide: </a:t>
            </a:r>
            <a:r>
              <a:rPr lang="en-GB" sz="1600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Please provide us with your name, the institution that you are currently associated with and your nationality.</a:t>
            </a:r>
            <a:r>
              <a:rPr lang="en-GB" sz="1600" baseline="0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 </a:t>
            </a:r>
            <a:r>
              <a:rPr lang="en-GB" sz="1600" baseline="0" noProof="0" dirty="0">
                <a:solidFill>
                  <a:srgbClr val="D9222A"/>
                </a:solidFill>
                <a:latin typeface="Arial" charset="0"/>
                <a:cs typeface="Arial" charset="0"/>
              </a:rPr>
              <a:t>Do not change any of the logos or the layout of the cover slide </a:t>
            </a:r>
            <a:r>
              <a:rPr lang="en-GB" sz="1600" baseline="0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and enter your information only in the placeholders provided using the same font/size.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ClrTx/>
              <a:buSzTx/>
              <a:buFontTx/>
              <a:buNone/>
              <a:tabLst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/>
            </a:pPr>
            <a:endParaRPr lang="en-GB" sz="1600" noProof="0" dirty="0">
              <a:solidFill>
                <a:schemeClr val="tx1"/>
              </a:solidFill>
              <a:latin typeface="Arial" charset="0"/>
              <a:cs typeface="Arial" charset="0"/>
            </a:endParaRPr>
          </a:p>
          <a:p>
            <a:pPr algn="l" eaLnBrk="1" hangingPunct="1">
              <a:lnSpc>
                <a:spcPct val="100000"/>
              </a:lnSpc>
              <a:spcBef>
                <a:spcPts val="575"/>
              </a:spcBef>
              <a:buClrTx/>
              <a:buFontTx/>
              <a:buNone/>
            </a:pPr>
            <a:r>
              <a:rPr lang="en-GB" sz="1600" b="1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First content slide: </a:t>
            </a:r>
            <a:r>
              <a:rPr lang="en-GB" sz="1600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Make sure to explain the wall that you intend to break down</a:t>
            </a:r>
            <a:r>
              <a:rPr lang="en-GB" sz="1600" baseline="0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, i.e. </a:t>
            </a:r>
            <a:r>
              <a:rPr lang="en-GB" sz="1600" baseline="0" noProof="0" dirty="0">
                <a:solidFill>
                  <a:srgbClr val="D9222A"/>
                </a:solidFill>
                <a:latin typeface="Arial" charset="0"/>
                <a:cs typeface="Arial" charset="0"/>
              </a:rPr>
              <a:t>explain the problem you are trying to solve.</a:t>
            </a:r>
            <a:endParaRPr lang="en-GB" sz="1600" noProof="0" dirty="0">
              <a:solidFill>
                <a:srgbClr val="D9222A"/>
              </a:solidFill>
              <a:latin typeface="Arial" charset="0"/>
              <a:cs typeface="Arial" charset="0"/>
            </a:endParaRPr>
          </a:p>
          <a:p>
            <a:pPr algn="l" eaLnBrk="1" hangingPunct="1">
              <a:lnSpc>
                <a:spcPct val="100000"/>
              </a:lnSpc>
              <a:spcBef>
                <a:spcPts val="575"/>
              </a:spcBef>
              <a:buClrTx/>
              <a:buFontTx/>
              <a:buNone/>
            </a:pPr>
            <a:endParaRPr lang="en-GB" sz="1600" noProof="0" dirty="0">
              <a:solidFill>
                <a:schemeClr val="tx1"/>
              </a:solidFill>
              <a:latin typeface="Arial" charset="0"/>
              <a:cs typeface="Arial" charset="0"/>
            </a:endParaRPr>
          </a:p>
          <a:p>
            <a:pPr algn="l" eaLnBrk="1" hangingPunct="1">
              <a:lnSpc>
                <a:spcPct val="100000"/>
              </a:lnSpc>
              <a:spcBef>
                <a:spcPts val="575"/>
              </a:spcBef>
              <a:buClrTx/>
              <a:buFontTx/>
              <a:buNone/>
            </a:pPr>
            <a:r>
              <a:rPr lang="en-GB" sz="1600" b="1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Second content slide: </a:t>
            </a:r>
            <a:r>
              <a:rPr lang="en-GB" sz="1600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How do you want to break down the wall? </a:t>
            </a:r>
            <a:br>
              <a:rPr lang="en-GB" sz="1600" noProof="0" dirty="0">
                <a:solidFill>
                  <a:schemeClr val="tx1"/>
                </a:solidFill>
                <a:latin typeface="Arial" charset="0"/>
                <a:cs typeface="Arial" charset="0"/>
              </a:rPr>
            </a:br>
            <a:r>
              <a:rPr lang="en-GB" sz="1600" noProof="0" dirty="0">
                <a:solidFill>
                  <a:srgbClr val="D9222A"/>
                </a:solidFill>
                <a:latin typeface="Arial" charset="0"/>
                <a:cs typeface="Arial" charset="0"/>
              </a:rPr>
              <a:t>Offer your</a:t>
            </a:r>
            <a:r>
              <a:rPr lang="en-GB" sz="1600" baseline="0" noProof="0" dirty="0">
                <a:solidFill>
                  <a:srgbClr val="D9222A"/>
                </a:solidFill>
                <a:latin typeface="Arial" charset="0"/>
                <a:cs typeface="Arial" charset="0"/>
              </a:rPr>
              <a:t> solution to the problem. </a:t>
            </a:r>
            <a:endParaRPr lang="en-GB" sz="1600" noProof="0" dirty="0">
              <a:solidFill>
                <a:srgbClr val="D9222A"/>
              </a:solidFill>
              <a:latin typeface="Arial" charset="0"/>
              <a:cs typeface="Arial" charset="0"/>
            </a:endParaRPr>
          </a:p>
          <a:p>
            <a:pPr algn="l" eaLnBrk="1" hangingPunct="1">
              <a:lnSpc>
                <a:spcPct val="100000"/>
              </a:lnSpc>
              <a:spcBef>
                <a:spcPts val="575"/>
              </a:spcBef>
              <a:buClrTx/>
              <a:buFontTx/>
              <a:buNone/>
            </a:pPr>
            <a:endParaRPr lang="en-GB" sz="1600" noProof="0" dirty="0">
              <a:solidFill>
                <a:schemeClr val="tx1"/>
              </a:solidFill>
              <a:latin typeface="Arial" charset="0"/>
              <a:cs typeface="Arial" charset="0"/>
            </a:endParaRPr>
          </a:p>
          <a:p>
            <a:pPr algn="l" eaLnBrk="1" hangingPunct="1">
              <a:lnSpc>
                <a:spcPct val="100000"/>
              </a:lnSpc>
              <a:spcBef>
                <a:spcPts val="575"/>
              </a:spcBef>
              <a:buClrTx/>
              <a:buFontTx/>
              <a:buNone/>
            </a:pPr>
            <a:r>
              <a:rPr lang="en-GB" sz="1600" i="1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Please keep in mind that you have 2.30 mins before the Q&amp;A session starts.</a:t>
            </a:r>
            <a:r>
              <a:rPr lang="en-GB" sz="1600" i="1" baseline="0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 </a:t>
            </a:r>
            <a:r>
              <a:rPr lang="en-GB" sz="1600" i="1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In the case that no questions or comments are being addressed, you may</a:t>
            </a:r>
            <a:r>
              <a:rPr lang="en-GB" sz="1600" i="1" baseline="0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 </a:t>
            </a:r>
            <a:r>
              <a:rPr lang="en-GB" sz="1600" i="1" noProof="0" dirty="0">
                <a:solidFill>
                  <a:schemeClr val="tx1"/>
                </a:solidFill>
                <a:latin typeface="Arial" charset="0"/>
                <a:cs typeface="Arial" charset="0"/>
              </a:rPr>
              <a:t>proceed with your presentation until the full 3 mins are over.</a:t>
            </a:r>
          </a:p>
          <a:p>
            <a:pPr eaLnBrk="1" hangingPunct="1">
              <a:spcBef>
                <a:spcPts val="575"/>
              </a:spcBef>
              <a:buClrTx/>
              <a:buFontTx/>
              <a:buNone/>
            </a:pPr>
            <a:endParaRPr lang="en-GB" sz="1600" noProof="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11" name="Bild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926" y="411197"/>
            <a:ext cx="807491" cy="336785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605" y="525818"/>
            <a:ext cx="2065894" cy="112823"/>
          </a:xfrm>
          <a:prstGeom prst="rect">
            <a:avLst/>
          </a:prstGeom>
        </p:spPr>
      </p:pic>
      <p:pic>
        <p:nvPicPr>
          <p:cNvPr id="2" name="Bild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58" y="314188"/>
            <a:ext cx="1331542" cy="54035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85155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F46CFCF1-C1C3-4E48-B2A8-5F45ECEB1CCF}" type="datetime1">
              <a:rPr lang="de-DE" smtClean="0"/>
              <a:pPr/>
              <a:t>11.06.2019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36AC38FD-4968-5C49-942D-95D7A69D776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464076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6" y="273845"/>
            <a:ext cx="1971675" cy="4358879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628653" y="273845"/>
            <a:ext cx="5762625" cy="435887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ACE2D41-2A67-43E8-BF5D-2FD0E53E5259}" type="datetime1">
              <a:rPr lang="de-DE" smtClean="0"/>
              <a:pPr/>
              <a:t>11.06.2019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36AC38FD-4968-5C49-942D-95D7A69D776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75936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133C9670-D5AC-4BAE-820E-DDEF1B13D7DB}" type="datetime1">
              <a:rPr lang="de-DE" smtClean="0"/>
              <a:pPr/>
              <a:t>11.06.2019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36AC38FD-4968-5C49-942D-95D7A69D776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590023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F21915D1-3AC2-47D9-AD4F-433CE7CC3A38}" type="datetime1">
              <a:rPr lang="de-DE" smtClean="0"/>
              <a:pPr/>
              <a:t>11.06.2019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36AC38FD-4968-5C49-942D-95D7A69D776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46831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6715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369219"/>
            <a:ext cx="386715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95E560F-2D13-497B-BA95-007B1C8948AE}" type="datetime1">
              <a:rPr lang="de-DE" smtClean="0"/>
              <a:pPr/>
              <a:t>11.06.2019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36AC38FD-4968-5C49-942D-95D7A69D776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699677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30241" y="1260872"/>
            <a:ext cx="3868737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0241" y="1878806"/>
            <a:ext cx="3868737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788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788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C36CAED6-8C96-466B-8EF6-4AF2645E152A}" type="datetime1">
              <a:rPr lang="de-DE" smtClean="0"/>
              <a:pPr/>
              <a:t>11.06.2019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36AC38FD-4968-5C49-942D-95D7A69D776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658471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D9BDF2DC-C5EF-4F9D-8D07-A12AF4080487}" type="datetime1">
              <a:rPr lang="de-DE" smtClean="0"/>
              <a:pPr/>
              <a:t>11.06.2019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36AC38FD-4968-5C49-942D-95D7A69D776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953805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5F14D08-5B5B-436D-BA1B-8D153854403C}" type="datetime1">
              <a:rPr lang="de-DE" smtClean="0"/>
              <a:pPr/>
              <a:t>11.06.2019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36AC38FD-4968-5C49-942D-95D7A69D776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789954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41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788" y="740570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30241" y="1543051"/>
            <a:ext cx="2949575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D7385BE5-26FA-4DEA-BDCC-75785F4E521B}" type="datetime1">
              <a:rPr lang="de-DE" smtClean="0"/>
              <a:pPr/>
              <a:t>11.06.2019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36AC38FD-4968-5C49-942D-95D7A69D776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812942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41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788" y="740570"/>
            <a:ext cx="4629150" cy="36552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30241" y="1543051"/>
            <a:ext cx="2949575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DEAFB853-3DBE-471E-BADA-4B90B36C11EA}" type="datetime1">
              <a:rPr lang="de-DE" smtClean="0"/>
              <a:pPr/>
              <a:t>11.06.2019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36AC38FD-4968-5C49-942D-95D7A69D776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627218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1"/>
          <p:cNvSpPr txBox="1">
            <a:spLocks noChangeArrowheads="1"/>
          </p:cNvSpPr>
          <p:nvPr/>
        </p:nvSpPr>
        <p:spPr bwMode="auto">
          <a:xfrm>
            <a:off x="611560" y="154640"/>
            <a:ext cx="4038600" cy="187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2900" indent="-331788" eaLnBrk="0" hangingPunct="0"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400">
                <a:solidFill>
                  <a:schemeClr val="bg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400">
                <a:solidFill>
                  <a:schemeClr val="bg1"/>
                </a:solidFill>
                <a:latin typeface="Calibri" charset="0"/>
                <a:ea typeface="ＭＳ Ｐゴシック" charset="0"/>
              </a:defRPr>
            </a:lvl2pPr>
            <a:lvl3pPr eaLnBrk="0" hangingPunct="0"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400">
                <a:solidFill>
                  <a:schemeClr val="bg1"/>
                </a:solidFill>
                <a:latin typeface="Calibri" charset="0"/>
                <a:ea typeface="ＭＳ Ｐゴシック" charset="0"/>
              </a:defRPr>
            </a:lvl3pPr>
            <a:lvl4pPr eaLnBrk="0" hangingPunct="0"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400">
                <a:solidFill>
                  <a:schemeClr val="bg1"/>
                </a:solidFill>
                <a:latin typeface="Calibri" charset="0"/>
                <a:ea typeface="ＭＳ Ｐゴシック" charset="0"/>
              </a:defRPr>
            </a:lvl4pPr>
            <a:lvl5pPr eaLnBrk="0" hangingPunct="0"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400">
                <a:solidFill>
                  <a:schemeClr val="bg1"/>
                </a:solidFill>
                <a:latin typeface="Calibri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400">
                <a:solidFill>
                  <a:schemeClr val="bg1"/>
                </a:solidFill>
                <a:latin typeface="Calibri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400">
                <a:solidFill>
                  <a:schemeClr val="bg1"/>
                </a:solidFill>
                <a:latin typeface="Calibri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400">
                <a:solidFill>
                  <a:schemeClr val="bg1"/>
                </a:solidFill>
                <a:latin typeface="Calibri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342900" algn="l"/>
                <a:tab pos="790575" algn="l"/>
                <a:tab pos="1239838" algn="l"/>
                <a:tab pos="1689100" algn="l"/>
                <a:tab pos="2138363" algn="l"/>
                <a:tab pos="2587625" algn="l"/>
                <a:tab pos="3036888" algn="l"/>
                <a:tab pos="3486150" algn="l"/>
                <a:tab pos="3935413" algn="l"/>
                <a:tab pos="4384675" algn="l"/>
                <a:tab pos="4833938" algn="l"/>
                <a:tab pos="5283200" algn="l"/>
                <a:tab pos="5732463" algn="l"/>
                <a:tab pos="6181725" algn="l"/>
                <a:tab pos="6630988" algn="l"/>
                <a:tab pos="7080250" algn="l"/>
                <a:tab pos="7529513" algn="l"/>
                <a:tab pos="7978775" algn="l"/>
                <a:tab pos="8428038" algn="l"/>
                <a:tab pos="8877300" algn="l"/>
                <a:tab pos="9326563" algn="l"/>
              </a:tabLst>
              <a:defRPr sz="2400">
                <a:solidFill>
                  <a:schemeClr val="bg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spcBef>
                <a:spcPts val="300"/>
              </a:spcBef>
              <a:buClrTx/>
              <a:buFontTx/>
              <a:buNone/>
            </a:pPr>
            <a:endParaRPr lang="de-DE" sz="1200" b="1" dirty="0">
              <a:solidFill>
                <a:srgbClr val="FF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25764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obotistan.com/raspberry-pi-3-model-b-plu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ideo" Target="file:///C:\Users\SEZER\Desktop\Filmim.mp4" TargetMode="External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ikdörtgen 1"/>
          <p:cNvSpPr/>
          <p:nvPr/>
        </p:nvSpPr>
        <p:spPr>
          <a:xfrm>
            <a:off x="3" y="0"/>
            <a:ext cx="9144001" cy="8819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8739" y="937639"/>
            <a:ext cx="2585027" cy="2271979"/>
          </a:xfrm>
          <a:prstGeom prst="rect">
            <a:avLst/>
          </a:prstGeom>
          <a:noFill/>
        </p:spPr>
      </p:pic>
      <p:sp>
        <p:nvSpPr>
          <p:cNvPr id="10" name="9 Metin kutusu"/>
          <p:cNvSpPr txBox="1"/>
          <p:nvPr/>
        </p:nvSpPr>
        <p:spPr>
          <a:xfrm>
            <a:off x="1760081" y="4230938"/>
            <a:ext cx="5873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408 </a:t>
            </a:r>
            <a:r>
              <a:rPr lang="en-US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Innovative System Design and Development </a:t>
            </a:r>
            <a:r>
              <a:rPr lang="tr-TR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II</a:t>
            </a:r>
            <a:r>
              <a:rPr lang="en-US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tr-TR" sz="16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Presentation</a:t>
            </a:r>
            <a:endParaRPr lang="en-US" sz="16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tr-TR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11 </a:t>
            </a:r>
            <a:r>
              <a:rPr lang="tr-TR" sz="16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June</a:t>
            </a:r>
            <a:r>
              <a:rPr lang="tr-TR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201</a:t>
            </a:r>
            <a:r>
              <a:rPr lang="tr-TR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9</a:t>
            </a:r>
            <a:endParaRPr lang="en-US" sz="16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Çankaya</a:t>
            </a:r>
            <a:r>
              <a:rPr lang="en-US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University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10 Metin kutusu"/>
          <p:cNvSpPr txBox="1"/>
          <p:nvPr/>
        </p:nvSpPr>
        <p:spPr>
          <a:xfrm>
            <a:off x="1497776" y="793419"/>
            <a:ext cx="6591300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6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</a:t>
            </a:r>
            <a:endParaRPr lang="tr-TR" sz="3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tr-TR" sz="3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tr-TR" sz="3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tr-TR" sz="1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tr-TR" sz="1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tr-TR" sz="1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tr-TR" sz="1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tr-TR" sz="32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sz="3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IoT </a:t>
            </a:r>
            <a:r>
              <a:rPr lang="tr-TR" sz="32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sz="3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sz="32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sz="3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tr-TR" sz="3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tr-TR" sz="3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7 Metin kutusu"/>
          <p:cNvSpPr txBox="1"/>
          <p:nvPr/>
        </p:nvSpPr>
        <p:spPr>
          <a:xfrm>
            <a:off x="-2637124" y="1639958"/>
            <a:ext cx="371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WA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endParaRPr lang="en-US" sz="1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11 Metin kutusu"/>
          <p:cNvSpPr txBox="1"/>
          <p:nvPr/>
        </p:nvSpPr>
        <p:spPr>
          <a:xfrm>
            <a:off x="-1510693" y="1639959"/>
            <a:ext cx="371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ERO</a:t>
            </a:r>
            <a:endParaRPr lang="en-US" sz="1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12 Metin kutusu"/>
          <p:cNvSpPr txBox="1"/>
          <p:nvPr/>
        </p:nvSpPr>
        <p:spPr>
          <a:xfrm>
            <a:off x="-954098" y="1639960"/>
            <a:ext cx="3710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G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Y</a:t>
            </a:r>
          </a:p>
        </p:txBody>
      </p:sp>
      <p:sp>
        <p:nvSpPr>
          <p:cNvPr id="14" name="13 Metin kutusu"/>
          <p:cNvSpPr txBox="1"/>
          <p:nvPr/>
        </p:nvSpPr>
        <p:spPr>
          <a:xfrm>
            <a:off x="-481986" y="1639958"/>
            <a:ext cx="3710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Q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endParaRPr lang="en-US" sz="12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14 Metin kutusu"/>
          <p:cNvSpPr txBox="1"/>
          <p:nvPr/>
        </p:nvSpPr>
        <p:spPr>
          <a:xfrm>
            <a:off x="-2054019" y="1639960"/>
            <a:ext cx="3710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G</a:t>
            </a:r>
          </a:p>
          <a:p>
            <a:r>
              <a:rPr lang="tr-TR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Y</a:t>
            </a:r>
          </a:p>
        </p:txBody>
      </p:sp>
      <p:pic>
        <p:nvPicPr>
          <p:cNvPr id="3" name="Picture 2" descr="C:\Users\SEZER\Desktop\Yedek Afiş Kısımları\Logolar\tubitak_logo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497246" y="64946"/>
            <a:ext cx="704283" cy="721347"/>
          </a:xfrm>
          <a:prstGeom prst="rect">
            <a:avLst/>
          </a:prstGeom>
          <a:noFill/>
        </p:spPr>
      </p:pic>
      <p:pic>
        <p:nvPicPr>
          <p:cNvPr id="1027" name="Picture 3" descr="C:\Users\SEZER\Desktop\Yedek Afiş Kısımları\Logolar\beeventure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598593" y="41062"/>
            <a:ext cx="2489057" cy="808295"/>
          </a:xfrm>
          <a:prstGeom prst="rect">
            <a:avLst/>
          </a:prstGeom>
          <a:noFill/>
        </p:spPr>
      </p:pic>
      <p:pic>
        <p:nvPicPr>
          <p:cNvPr id="1028" name="Picture 4" descr="C:\Users\SEZER\Desktop\Yedek Afiş Kısımları\Logolar\ceng_emblem_tr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089076" y="0"/>
            <a:ext cx="882869" cy="881914"/>
          </a:xfrm>
          <a:prstGeom prst="rect">
            <a:avLst/>
          </a:prstGeom>
          <a:noFill/>
        </p:spPr>
      </p:pic>
      <p:pic>
        <p:nvPicPr>
          <p:cNvPr id="1029" name="Picture 5" descr="C:\Users\SEZER\Desktop\Yedek Afiş Kısımları\Logolar\Logo_of_Çankaya_University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89192" y="9530"/>
            <a:ext cx="864000" cy="856618"/>
          </a:xfrm>
          <a:prstGeom prst="rect">
            <a:avLst/>
          </a:prstGeom>
          <a:noFill/>
        </p:spPr>
      </p:pic>
      <p:pic>
        <p:nvPicPr>
          <p:cNvPr id="1030" name="Picture 6" descr="C:\Users\SEZER\Desktop\Yedek Afiş Kısımları\Logolar\tto2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5517939" y="72594"/>
            <a:ext cx="2052359" cy="7180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87280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32 -0.00185 L 0.4783 -0.003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" y="-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833 -6.84551E-7 L 0.47205 -6.84551E-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466 -0.00185 L 0.48264 -0.003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" y="-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188 -6.84551E-7 L 0.47986 -0.0018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" y="-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136 5.18039E-7 L 0.47935 -0.00185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" y="-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3" grpId="0"/>
      <p:bldP spid="14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6146" name="Picture 2" descr="C:\Users\SEZER\Desktop\33_2.png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394577" y="845987"/>
            <a:ext cx="6197070" cy="42827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7171" name="Picture 3" descr="C:\Users\SEZER\Desktop\44.png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834625" y="903399"/>
            <a:ext cx="5361435" cy="371113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8194" name="Picture 2" descr="C:\Users\SEZER\Desktop\55.png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200942" y="676549"/>
            <a:ext cx="5489369" cy="409287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490725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9218" name="Picture 2" descr="C:\Users\SEZER\Desktop\66.png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379463" y="660595"/>
            <a:ext cx="3851215" cy="43630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487765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0" name="TextShape 4"/>
          <p:cNvSpPr txBox="1"/>
          <p:nvPr/>
        </p:nvSpPr>
        <p:spPr>
          <a:xfrm>
            <a:off x="655947" y="2015644"/>
            <a:ext cx="3655582" cy="1277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tr-TR" spc="-1" dirty="0" err="1">
                <a:solidFill>
                  <a:srgbClr val="000000"/>
                </a:solidFill>
                <a:latin typeface="Times New Roman" pitchFamily="18" charset="0"/>
                <a:ea typeface="Microsoft YaHei"/>
                <a:cs typeface="Times New Roman" pitchFamily="18" charset="0"/>
              </a:rPr>
              <a:t>We</a:t>
            </a:r>
            <a:r>
              <a:rPr lang="tr-TR" spc="-1" dirty="0">
                <a:solidFill>
                  <a:srgbClr val="000000"/>
                </a:solidFill>
                <a:latin typeface="Times New Roman" pitchFamily="18" charset="0"/>
                <a:ea typeface="Microsoft YaHei"/>
                <a:cs typeface="Times New Roman" pitchFamily="18" charset="0"/>
              </a:rPr>
              <a:t> </a:t>
            </a:r>
            <a:r>
              <a:rPr lang="tr-TR" spc="-1" dirty="0" err="1">
                <a:solidFill>
                  <a:srgbClr val="000000"/>
                </a:solidFill>
                <a:latin typeface="Times New Roman" pitchFamily="18" charset="0"/>
                <a:ea typeface="Microsoft YaHei"/>
                <a:cs typeface="Times New Roman" pitchFamily="18" charset="0"/>
              </a:rPr>
              <a:t>tried</a:t>
            </a:r>
            <a:r>
              <a:rPr lang="tr-TR" spc="-1" dirty="0">
                <a:solidFill>
                  <a:srgbClr val="000000"/>
                </a:solidFill>
                <a:latin typeface="Times New Roman" pitchFamily="18" charset="0"/>
                <a:ea typeface="Microsoft YaHei"/>
                <a:cs typeface="Times New Roman" pitchFamily="18" charset="0"/>
              </a:rPr>
              <a:t> C</a:t>
            </a:r>
            <a:r>
              <a:rPr lang="en-US" spc="-1" dirty="0">
                <a:solidFill>
                  <a:srgbClr val="000000"/>
                </a:solidFill>
                <a:latin typeface="Times New Roman" pitchFamily="18" charset="0"/>
                <a:ea typeface="Microsoft YaHei"/>
                <a:cs typeface="Times New Roman" pitchFamily="18" charset="0"/>
              </a:rPr>
              <a:t># for </a:t>
            </a:r>
            <a:r>
              <a:rPr lang="en-US" spc="-1" dirty="0" err="1">
                <a:solidFill>
                  <a:srgbClr val="000000"/>
                </a:solidFill>
                <a:latin typeface="Times New Roman" pitchFamily="18" charset="0"/>
                <a:ea typeface="Microsoft YaHei"/>
                <a:cs typeface="Times New Roman" pitchFamily="18" charset="0"/>
              </a:rPr>
              <a:t>raspbian</a:t>
            </a:r>
            <a:r>
              <a:rPr lang="tr-TR" spc="-1" dirty="0">
                <a:solidFill>
                  <a:srgbClr val="000000"/>
                </a:solidFill>
                <a:latin typeface="Times New Roman" pitchFamily="18" charset="0"/>
                <a:ea typeface="Microsoft YaHei"/>
                <a:cs typeface="Times New Roman" pitchFamily="18" charset="0"/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C</a:t>
            </a:r>
            <a:r>
              <a:rPr lang="en-US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# is not </a:t>
            </a:r>
            <a:r>
              <a:rPr lang="en-US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raspbian</a:t>
            </a:r>
            <a:r>
              <a:rPr lang="en-US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-supported</a:t>
            </a: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Java and Python.</a:t>
            </a:r>
            <a:endParaRPr lang="tr-TR" spc="-1" dirty="0">
              <a:solidFill>
                <a:prstClr val="black"/>
              </a:solidFill>
              <a:latin typeface="Times New Roman" pitchFamily="18" charset="0"/>
              <a:ea typeface="DejaVu Sans"/>
              <a:cs typeface="Times New Roman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P</a:t>
            </a:r>
            <a:r>
              <a:rPr lang="en-US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ython</a:t>
            </a:r>
            <a:r>
              <a:rPr lang="en-US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is </a:t>
            </a: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performanced</a:t>
            </a:r>
            <a:r>
              <a:rPr lang="en-US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.</a:t>
            </a:r>
            <a:endParaRPr lang="tr-TR" spc="-1" dirty="0">
              <a:solidFill>
                <a:prstClr val="black"/>
              </a:solidFill>
              <a:latin typeface="Times New Roman" pitchFamily="18" charset="0"/>
              <a:ea typeface="DejaVu Sans"/>
              <a:cs typeface="Times New Roman" pitchFamily="18" charset="0"/>
            </a:endParaRPr>
          </a:p>
          <a:p>
            <a:pPr lvl="0">
              <a:defRPr/>
            </a:pPr>
            <a:endParaRPr kumimoji="0" lang="tr-TR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DejaVu Sans"/>
              <a:cs typeface="Times New Roman" pitchFamily="18" charset="0"/>
            </a:endParaRPr>
          </a:p>
        </p:txBody>
      </p:sp>
      <p:pic>
        <p:nvPicPr>
          <p:cNvPr id="7" name="Resim 6">
            <a:extLst>
              <a:ext uri="{FF2B5EF4-FFF2-40B4-BE49-F238E27FC236}">
                <a16:creationId xmlns="" xmlns:a16="http://schemas.microsoft.com/office/drawing/2014/main" id="{E9907A97-17CA-44B5-BAC2-2B659AC99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026" y="1327232"/>
            <a:ext cx="3569027" cy="265446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9" name="TextShape 4"/>
          <p:cNvSpPr txBox="1"/>
          <p:nvPr/>
        </p:nvSpPr>
        <p:spPr>
          <a:xfrm>
            <a:off x="672120" y="1188000"/>
            <a:ext cx="8064000" cy="90477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lvl="0">
              <a:defRPr/>
            </a:pPr>
            <a:r>
              <a:rPr lang="tr-TR" sz="2400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Two</a:t>
            </a:r>
            <a:r>
              <a:rPr lang="tr-TR" sz="2400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2400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different</a:t>
            </a:r>
            <a:r>
              <a:rPr lang="tr-TR" sz="2400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2400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options</a:t>
            </a:r>
            <a:r>
              <a:rPr lang="tr-TR" sz="2400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:</a:t>
            </a:r>
          </a:p>
          <a:p>
            <a:pPr lvl="0">
              <a:defRPr/>
            </a:pPr>
            <a:endParaRPr kumimoji="0" lang="tr-TR" sz="240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DejaVu Sans"/>
              <a:cs typeface="Times New Roman" pitchFamily="18" charset="0"/>
            </a:endParaRPr>
          </a:p>
        </p:txBody>
      </p:sp>
      <p:pic>
        <p:nvPicPr>
          <p:cNvPr id="7" name="Resim 141">
            <a:extLst>
              <a:ext uri="{FF2B5EF4-FFF2-40B4-BE49-F238E27FC236}">
                <a16:creationId xmlns="" xmlns:a16="http://schemas.microsoft.com/office/drawing/2014/main" id="{42B19B87-0101-4570-A246-E5DB8DB0F5B1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72120" y="2111496"/>
            <a:ext cx="2642989" cy="1909556"/>
          </a:xfrm>
          <a:prstGeom prst="rect">
            <a:avLst/>
          </a:prstGeom>
          <a:ln>
            <a:noFill/>
          </a:ln>
        </p:spPr>
      </p:pic>
      <p:sp>
        <p:nvSpPr>
          <p:cNvPr id="11" name="TextShape 4">
            <a:extLst>
              <a:ext uri="{FF2B5EF4-FFF2-40B4-BE49-F238E27FC236}">
                <a16:creationId xmlns="" xmlns:a16="http://schemas.microsoft.com/office/drawing/2014/main" id="{5F609CB8-FB20-4D8E-BC1C-5B98511476AD}"/>
              </a:ext>
            </a:extLst>
          </p:cNvPr>
          <p:cNvSpPr txBox="1"/>
          <p:nvPr/>
        </p:nvSpPr>
        <p:spPr>
          <a:xfrm>
            <a:off x="672120" y="3961878"/>
            <a:ext cx="2642989" cy="27545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lvl="0" algn="ctr">
              <a:defRPr/>
            </a:pP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YOLO </a:t>
            </a: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Detection</a:t>
            </a:r>
            <a:endParaRPr kumimoji="0" lang="tr-TR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DejaVu Sans"/>
              <a:cs typeface="Times New Roman" pitchFamily="18" charset="0"/>
            </a:endParaRPr>
          </a:p>
        </p:txBody>
      </p:sp>
      <p:pic>
        <p:nvPicPr>
          <p:cNvPr id="4" name="Resim 3">
            <a:extLst>
              <a:ext uri="{FF2B5EF4-FFF2-40B4-BE49-F238E27FC236}">
                <a16:creationId xmlns="" xmlns:a16="http://schemas.microsoft.com/office/drawing/2014/main" id="{E31A4597-80C8-45E7-AC0B-8E951D4673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5562" y="2092770"/>
            <a:ext cx="2639773" cy="1732351"/>
          </a:xfrm>
          <a:prstGeom prst="rect">
            <a:avLst/>
          </a:prstGeom>
        </p:spPr>
      </p:pic>
      <p:sp>
        <p:nvSpPr>
          <p:cNvPr id="12" name="TextShape 4">
            <a:extLst>
              <a:ext uri="{FF2B5EF4-FFF2-40B4-BE49-F238E27FC236}">
                <a16:creationId xmlns="" xmlns:a16="http://schemas.microsoft.com/office/drawing/2014/main" id="{EAF874CD-B55A-41A8-B01B-0469D4FE962D}"/>
              </a:ext>
            </a:extLst>
          </p:cNvPr>
          <p:cNvSpPr txBox="1"/>
          <p:nvPr/>
        </p:nvSpPr>
        <p:spPr>
          <a:xfrm>
            <a:off x="5195562" y="3976549"/>
            <a:ext cx="2642989" cy="27545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lvl="0" algn="ctr">
              <a:defRPr/>
            </a:pP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OpenGL</a:t>
            </a: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Detection</a:t>
            </a:r>
            <a:endParaRPr kumimoji="0" lang="tr-TR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DejaVu Sans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9" name="TextShape 4"/>
          <p:cNvSpPr txBox="1"/>
          <p:nvPr/>
        </p:nvSpPr>
        <p:spPr>
          <a:xfrm>
            <a:off x="594248" y="2010620"/>
            <a:ext cx="8064000" cy="2247557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Determine</a:t>
            </a: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the</a:t>
            </a: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corner</a:t>
            </a: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points</a:t>
            </a:r>
            <a:endParaRPr lang="tr-TR" spc="-1" dirty="0">
              <a:solidFill>
                <a:prstClr val="black"/>
              </a:solidFill>
              <a:latin typeface="Times New Roman" pitchFamily="18" charset="0"/>
              <a:ea typeface="DejaVu Sans"/>
              <a:cs typeface="Times New Roman" pitchFamily="18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Connected</a:t>
            </a: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with</a:t>
            </a: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each</a:t>
            </a: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other</a:t>
            </a:r>
            <a:endParaRPr lang="tr-TR" spc="-1" dirty="0">
              <a:solidFill>
                <a:prstClr val="black"/>
              </a:solidFill>
              <a:latin typeface="Times New Roman" pitchFamily="18" charset="0"/>
              <a:ea typeface="DejaVu Sans"/>
              <a:cs typeface="Times New Roman" pitchFamily="18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tr-TR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C</a:t>
            </a:r>
            <a:r>
              <a:rPr lang="en-US" spc="-1" dirty="0" err="1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onverts</a:t>
            </a:r>
            <a:r>
              <a:rPr lang="en-US" spc="-1" dirty="0">
                <a:solidFill>
                  <a:prstClr val="black"/>
                </a:solidFill>
                <a:latin typeface="Times New Roman" pitchFamily="18" charset="0"/>
                <a:ea typeface="DejaVu Sans"/>
                <a:cs typeface="Times New Roman" pitchFamily="18" charset="0"/>
              </a:rPr>
              <a:t> to xml format</a:t>
            </a:r>
            <a:endParaRPr kumimoji="0" lang="tr-TR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DejaVu Sans"/>
              <a:cs typeface="Times New Roman" pitchFamily="18" charset="0"/>
            </a:endParaRPr>
          </a:p>
        </p:txBody>
      </p:sp>
      <p:pic>
        <p:nvPicPr>
          <p:cNvPr id="4" name="Resim 3">
            <a:extLst>
              <a:ext uri="{FF2B5EF4-FFF2-40B4-BE49-F238E27FC236}">
                <a16:creationId xmlns="" xmlns:a16="http://schemas.microsoft.com/office/drawing/2014/main" id="{59E9815F-562E-4E10-9C35-AE1F89EFA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7278" y="714794"/>
            <a:ext cx="3624290" cy="396605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7" name="TextShape 4"/>
          <p:cNvSpPr txBox="1"/>
          <p:nvPr/>
        </p:nvSpPr>
        <p:spPr>
          <a:xfrm>
            <a:off x="499160" y="1923615"/>
            <a:ext cx="3722111" cy="11140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85750" indent="-285750" algn="just">
              <a:buFont typeface="Arial" panose="020B0604020202020204" pitchFamily="34" charset="0"/>
              <a:buChar char="•"/>
              <a:defRPr/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3+ (Model B+)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  <a:hlinkClick r:id="rId3"/>
            </a:endParaRPr>
          </a:p>
          <a:p>
            <a:pPr marL="285750" indent="-285750" algn="just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10.1’’ Touch Screen for Raspberry Pi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Module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camera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Stock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camera</a:t>
            </a: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</p:txBody>
      </p:sp>
      <p:pic>
        <p:nvPicPr>
          <p:cNvPr id="4" name="Resim 3">
            <a:extLst>
              <a:ext uri="{FF2B5EF4-FFF2-40B4-BE49-F238E27FC236}">
                <a16:creationId xmlns="" xmlns:a16="http://schemas.microsoft.com/office/drawing/2014/main" id="{1E1E70F5-D8C0-4CC8-899C-AC2904CA5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0432" y="1322994"/>
            <a:ext cx="3722111" cy="276832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3" y="58641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113182"/>
            <a:ext cx="8229600" cy="36576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endParaRPr lang="tr-TR" sz="2800" dirty="0"/>
          </a:p>
        </p:txBody>
      </p:sp>
      <p:sp>
        <p:nvSpPr>
          <p:cNvPr id="10" name="TextShape 4">
            <a:extLst>
              <a:ext uri="{FF2B5EF4-FFF2-40B4-BE49-F238E27FC236}">
                <a16:creationId xmlns="" xmlns:a16="http://schemas.microsoft.com/office/drawing/2014/main" id="{3A2C2363-10C7-43C3-AFCF-4E863C97A570}"/>
              </a:ext>
            </a:extLst>
          </p:cNvPr>
          <p:cNvSpPr txBox="1"/>
          <p:nvPr/>
        </p:nvSpPr>
        <p:spPr>
          <a:xfrm>
            <a:off x="499160" y="1923615"/>
            <a:ext cx="3722111" cy="11140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lvl="0" algn="just">
              <a:defRPr/>
            </a:pPr>
            <a:endParaRPr kumimoji="0" lang="tr-TR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</p:txBody>
      </p:sp>
      <p:sp>
        <p:nvSpPr>
          <p:cNvPr id="11" name="TextShape 4">
            <a:extLst>
              <a:ext uri="{FF2B5EF4-FFF2-40B4-BE49-F238E27FC236}">
                <a16:creationId xmlns="" xmlns:a16="http://schemas.microsoft.com/office/drawing/2014/main" id="{FAEDEF7C-70C1-4737-B39F-D7C615EA7F38}"/>
              </a:ext>
            </a:extLst>
          </p:cNvPr>
          <p:cNvSpPr txBox="1"/>
          <p:nvPr/>
        </p:nvSpPr>
        <p:spPr>
          <a:xfrm>
            <a:off x="457200" y="2085235"/>
            <a:ext cx="3722111" cy="11140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85750" indent="-285750" algn="just">
              <a:buFont typeface="Arial" panose="020B0604020202020204" pitchFamily="34" charset="0"/>
              <a:buChar char="•"/>
              <a:defRPr/>
            </a:pP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U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sed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for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servo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motors</a:t>
            </a: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  <a:defRPr/>
            </a:pP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Valued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by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 7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and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other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signal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pin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is 11.</a:t>
            </a: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</p:txBody>
      </p:sp>
      <p:pic>
        <p:nvPicPr>
          <p:cNvPr id="13" name="Resim 12">
            <a:extLst>
              <a:ext uri="{FF2B5EF4-FFF2-40B4-BE49-F238E27FC236}">
                <a16:creationId xmlns="" xmlns:a16="http://schemas.microsoft.com/office/drawing/2014/main" id="{BF92D2B4-32E9-48CA-B78A-D95219E2D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3671" y="1113182"/>
            <a:ext cx="4399674" cy="333025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3" y="58641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113182"/>
            <a:ext cx="8229600" cy="36576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endParaRPr lang="tr-TR" sz="2800" dirty="0"/>
          </a:p>
        </p:txBody>
      </p:sp>
      <p:sp>
        <p:nvSpPr>
          <p:cNvPr id="10" name="TextShape 4">
            <a:extLst>
              <a:ext uri="{FF2B5EF4-FFF2-40B4-BE49-F238E27FC236}">
                <a16:creationId xmlns="" xmlns:a16="http://schemas.microsoft.com/office/drawing/2014/main" id="{3A2C2363-10C7-43C3-AFCF-4E863C97A570}"/>
              </a:ext>
            </a:extLst>
          </p:cNvPr>
          <p:cNvSpPr txBox="1"/>
          <p:nvPr/>
        </p:nvSpPr>
        <p:spPr>
          <a:xfrm>
            <a:off x="5705605" y="2019583"/>
            <a:ext cx="3156559" cy="187427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lvl="0" algn="just">
              <a:defRPr/>
            </a:pP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Main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Page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for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detection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QR-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Code</a:t>
            </a: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VideoCapture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for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2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different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camera</a:t>
            </a: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FireBase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Connection</a:t>
            </a:r>
          </a:p>
          <a:p>
            <a:pPr lvl="0"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Screen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Size set</a:t>
            </a:r>
          </a:p>
          <a:p>
            <a:pPr lvl="0"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</p:txBody>
      </p:sp>
      <p:sp>
        <p:nvSpPr>
          <p:cNvPr id="11" name="TextShape 4">
            <a:extLst>
              <a:ext uri="{FF2B5EF4-FFF2-40B4-BE49-F238E27FC236}">
                <a16:creationId xmlns="" xmlns:a16="http://schemas.microsoft.com/office/drawing/2014/main" id="{FAEDEF7C-70C1-4737-B39F-D7C615EA7F38}"/>
              </a:ext>
            </a:extLst>
          </p:cNvPr>
          <p:cNvSpPr txBox="1"/>
          <p:nvPr/>
        </p:nvSpPr>
        <p:spPr>
          <a:xfrm>
            <a:off x="457200" y="2085235"/>
            <a:ext cx="3722111" cy="11140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85750" indent="-285750" algn="just">
              <a:buFont typeface="Arial" panose="020B0604020202020204" pitchFamily="34" charset="0"/>
              <a:buChar char="•"/>
              <a:defRPr/>
            </a:pP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</p:txBody>
      </p:sp>
      <p:pic>
        <p:nvPicPr>
          <p:cNvPr id="4" name="Resim 3">
            <a:extLst>
              <a:ext uri="{FF2B5EF4-FFF2-40B4-BE49-F238E27FC236}">
                <a16:creationId xmlns="" xmlns:a16="http://schemas.microsoft.com/office/drawing/2014/main" id="{F9EBE95A-4292-433C-B584-99B3BBD86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875" y="1158056"/>
            <a:ext cx="4956364" cy="371137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80417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2494102" y="1"/>
            <a:ext cx="658808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</a:t>
            </a:r>
          </a:p>
          <a:p>
            <a:r>
              <a:rPr lang="tr-TR" sz="24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sz="2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IoT </a:t>
            </a:r>
            <a:r>
              <a:rPr lang="tr-TR" sz="24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sz="2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sz="24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sz="24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03586" y="2"/>
            <a:ext cx="1452330" cy="1272838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3" y="1255923"/>
            <a:ext cx="9144001" cy="38008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Metin kutusu 2"/>
          <p:cNvSpPr txBox="1"/>
          <p:nvPr/>
        </p:nvSpPr>
        <p:spPr>
          <a:xfrm>
            <a:off x="3" y="1178243"/>
            <a:ext cx="9144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b="1" dirty="0" err="1">
                <a:latin typeface="Times New Roman" pitchFamily="18" charset="0"/>
                <a:cs typeface="Times New Roman" pitchFamily="18" charset="0"/>
              </a:rPr>
              <a:t>Team</a:t>
            </a:r>
            <a:r>
              <a:rPr lang="tr-TR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sz="2400" b="1" dirty="0" err="1">
                <a:latin typeface="Times New Roman" pitchFamily="18" charset="0"/>
                <a:cs typeface="Times New Roman" pitchFamily="18" charset="0"/>
              </a:rPr>
              <a:t>Members</a:t>
            </a:r>
            <a:endParaRPr lang="tr-TR" sz="24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203" y="1803019"/>
            <a:ext cx="1714325" cy="1714325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1516" y="1803019"/>
            <a:ext cx="1714322" cy="1714322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9745" y="1786497"/>
            <a:ext cx="1714325" cy="1714325"/>
          </a:xfrm>
          <a:prstGeom prst="rect">
            <a:avLst/>
          </a:prstGeom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661" y="1803016"/>
            <a:ext cx="1714322" cy="1714322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69788" y="3680800"/>
            <a:ext cx="2179391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b="1" dirty="0">
                <a:solidFill>
                  <a:schemeClr val="bg1"/>
                </a:solidFill>
              </a:rPr>
              <a:t>Sezer UĞUZ</a:t>
            </a:r>
          </a:p>
          <a:p>
            <a:pPr algn="ctr"/>
            <a:r>
              <a:rPr lang="tr-TR" sz="1050" b="1" dirty="0" err="1">
                <a:solidFill>
                  <a:schemeClr val="bg1"/>
                </a:solidFill>
              </a:rPr>
              <a:t>Computer</a:t>
            </a:r>
            <a:r>
              <a:rPr lang="tr-TR" sz="1050" b="1" dirty="0">
                <a:solidFill>
                  <a:schemeClr val="bg1"/>
                </a:solidFill>
              </a:rPr>
              <a:t> </a:t>
            </a:r>
            <a:r>
              <a:rPr lang="tr-TR" sz="1050" b="1" dirty="0" err="1">
                <a:solidFill>
                  <a:schemeClr val="bg1"/>
                </a:solidFill>
              </a:rPr>
              <a:t>Engineering</a:t>
            </a:r>
            <a:r>
              <a:rPr lang="tr-TR" sz="1050" b="1" dirty="0">
                <a:solidFill>
                  <a:schemeClr val="bg1"/>
                </a:solidFill>
              </a:rPr>
              <a:t> </a:t>
            </a:r>
            <a:r>
              <a:rPr lang="tr-TR" sz="1050" b="1" dirty="0" err="1">
                <a:solidFill>
                  <a:schemeClr val="bg1"/>
                </a:solidFill>
              </a:rPr>
              <a:t>Department</a:t>
            </a:r>
            <a:endParaRPr lang="tr-TR" sz="1050" b="1" dirty="0">
              <a:solidFill>
                <a:schemeClr val="bg1"/>
              </a:solidFill>
            </a:endParaRPr>
          </a:p>
        </p:txBody>
      </p:sp>
      <p:sp>
        <p:nvSpPr>
          <p:cNvPr id="15" name="Metin kutusu 14"/>
          <p:cNvSpPr txBox="1"/>
          <p:nvPr/>
        </p:nvSpPr>
        <p:spPr>
          <a:xfrm>
            <a:off x="2302184" y="3687070"/>
            <a:ext cx="2192356" cy="1238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b="1" dirty="0">
                <a:solidFill>
                  <a:schemeClr val="bg1"/>
                </a:solidFill>
              </a:rPr>
              <a:t>Burhan ÜNALP</a:t>
            </a:r>
            <a:endParaRPr lang="tr-TR" sz="1600" b="1" dirty="0">
              <a:solidFill>
                <a:schemeClr val="bg1"/>
              </a:solidFill>
            </a:endParaRPr>
          </a:p>
          <a:p>
            <a:pPr algn="ctr"/>
            <a:r>
              <a:rPr lang="tr-TR" sz="1050" b="1" dirty="0" err="1">
                <a:solidFill>
                  <a:schemeClr val="bg1"/>
                </a:solidFill>
              </a:rPr>
              <a:t>Computer</a:t>
            </a:r>
            <a:r>
              <a:rPr lang="tr-TR" sz="1050" b="1" dirty="0">
                <a:solidFill>
                  <a:schemeClr val="bg1"/>
                </a:solidFill>
              </a:rPr>
              <a:t> </a:t>
            </a:r>
            <a:r>
              <a:rPr lang="tr-TR" sz="1050" b="1" dirty="0" err="1">
                <a:solidFill>
                  <a:schemeClr val="bg1"/>
                </a:solidFill>
              </a:rPr>
              <a:t>Engineering</a:t>
            </a:r>
            <a:r>
              <a:rPr lang="tr-TR" sz="1050" b="1" dirty="0">
                <a:solidFill>
                  <a:schemeClr val="bg1"/>
                </a:solidFill>
              </a:rPr>
              <a:t> </a:t>
            </a:r>
            <a:r>
              <a:rPr lang="tr-TR" sz="1050" b="1" dirty="0" err="1">
                <a:solidFill>
                  <a:schemeClr val="bg1"/>
                </a:solidFill>
              </a:rPr>
              <a:t>Department</a:t>
            </a:r>
            <a:endParaRPr lang="tr-TR" sz="1050" b="1" dirty="0">
              <a:solidFill>
                <a:schemeClr val="bg1"/>
              </a:solidFill>
            </a:endParaRPr>
          </a:p>
          <a:p>
            <a:pPr algn="ctr"/>
            <a:endParaRPr lang="tr-TR" sz="1600" b="1" dirty="0">
              <a:solidFill>
                <a:schemeClr val="bg1"/>
              </a:solidFill>
            </a:endParaRPr>
          </a:p>
          <a:p>
            <a:pPr algn="ctr"/>
            <a:endParaRPr lang="tr-TR" sz="2400" b="1" dirty="0">
              <a:solidFill>
                <a:schemeClr val="bg1"/>
              </a:solidFill>
            </a:endParaRPr>
          </a:p>
        </p:txBody>
      </p:sp>
      <p:sp>
        <p:nvSpPr>
          <p:cNvPr id="16" name="Metin kutusu 15"/>
          <p:cNvSpPr txBox="1"/>
          <p:nvPr/>
        </p:nvSpPr>
        <p:spPr>
          <a:xfrm>
            <a:off x="4650982" y="3680800"/>
            <a:ext cx="2264650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b="1" dirty="0">
                <a:solidFill>
                  <a:schemeClr val="bg1"/>
                </a:solidFill>
              </a:rPr>
              <a:t>Çağlar KOÇAK</a:t>
            </a:r>
            <a:endParaRPr lang="tr-TR" sz="1600" b="1" dirty="0">
              <a:solidFill>
                <a:schemeClr val="bg1"/>
              </a:solidFill>
            </a:endParaRPr>
          </a:p>
          <a:p>
            <a:pPr algn="ctr"/>
            <a:r>
              <a:rPr lang="tr-TR" sz="1050" b="1" dirty="0" err="1">
                <a:solidFill>
                  <a:schemeClr val="bg1"/>
                </a:solidFill>
              </a:rPr>
              <a:t>Computer</a:t>
            </a:r>
            <a:r>
              <a:rPr lang="tr-TR" sz="1050" b="1" dirty="0">
                <a:solidFill>
                  <a:schemeClr val="bg1"/>
                </a:solidFill>
              </a:rPr>
              <a:t> </a:t>
            </a:r>
            <a:r>
              <a:rPr lang="tr-TR" sz="1050" b="1" dirty="0" err="1">
                <a:solidFill>
                  <a:schemeClr val="bg1"/>
                </a:solidFill>
              </a:rPr>
              <a:t>Engineering</a:t>
            </a:r>
            <a:r>
              <a:rPr lang="tr-TR" sz="1050" b="1" dirty="0">
                <a:solidFill>
                  <a:schemeClr val="bg1"/>
                </a:solidFill>
              </a:rPr>
              <a:t> </a:t>
            </a:r>
            <a:r>
              <a:rPr lang="tr-TR" sz="1050" b="1" dirty="0" err="1">
                <a:solidFill>
                  <a:schemeClr val="bg1"/>
                </a:solidFill>
              </a:rPr>
              <a:t>Department</a:t>
            </a:r>
            <a:endParaRPr lang="tr-TR" sz="1050" b="1" dirty="0">
              <a:solidFill>
                <a:schemeClr val="bg1"/>
              </a:solidFill>
            </a:endParaRPr>
          </a:p>
        </p:txBody>
      </p:sp>
      <p:sp>
        <p:nvSpPr>
          <p:cNvPr id="17" name="Metin kutusu 16"/>
          <p:cNvSpPr txBox="1"/>
          <p:nvPr/>
        </p:nvSpPr>
        <p:spPr>
          <a:xfrm>
            <a:off x="6915635" y="3667410"/>
            <a:ext cx="2287611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b="1" dirty="0" err="1">
                <a:solidFill>
                  <a:schemeClr val="bg1"/>
                </a:solidFill>
              </a:rPr>
              <a:t>Rahan</a:t>
            </a:r>
            <a:r>
              <a:rPr lang="tr-TR" sz="2400" b="1" dirty="0">
                <a:solidFill>
                  <a:schemeClr val="bg1"/>
                </a:solidFill>
              </a:rPr>
              <a:t> ESKİ</a:t>
            </a:r>
            <a:endParaRPr lang="tr-TR" sz="1600" b="1" dirty="0">
              <a:solidFill>
                <a:schemeClr val="bg1"/>
              </a:solidFill>
            </a:endParaRPr>
          </a:p>
          <a:p>
            <a:pPr algn="ctr"/>
            <a:r>
              <a:rPr lang="tr-TR" sz="1050" b="1" dirty="0" err="1">
                <a:solidFill>
                  <a:schemeClr val="bg1"/>
                </a:solidFill>
              </a:rPr>
              <a:t>Computer</a:t>
            </a:r>
            <a:r>
              <a:rPr lang="tr-TR" sz="1050" b="1" dirty="0">
                <a:solidFill>
                  <a:schemeClr val="bg1"/>
                </a:solidFill>
              </a:rPr>
              <a:t> </a:t>
            </a:r>
            <a:r>
              <a:rPr lang="tr-TR" sz="1050" b="1" dirty="0" err="1">
                <a:solidFill>
                  <a:schemeClr val="bg1"/>
                </a:solidFill>
              </a:rPr>
              <a:t>Engineering</a:t>
            </a:r>
            <a:r>
              <a:rPr lang="tr-TR" sz="1050" b="1" dirty="0">
                <a:solidFill>
                  <a:schemeClr val="bg1"/>
                </a:solidFill>
              </a:rPr>
              <a:t> </a:t>
            </a:r>
            <a:r>
              <a:rPr lang="tr-TR" sz="1050" b="1" dirty="0" err="1">
                <a:solidFill>
                  <a:schemeClr val="bg1"/>
                </a:solidFill>
              </a:rPr>
              <a:t>Department</a:t>
            </a:r>
            <a:endParaRPr lang="tr-TR" sz="1050" b="1" dirty="0">
              <a:solidFill>
                <a:schemeClr val="bg1"/>
              </a:solidFill>
            </a:endParaRPr>
          </a:p>
        </p:txBody>
      </p:sp>
      <p:sp>
        <p:nvSpPr>
          <p:cNvPr id="19" name="18 Dikdörtgen"/>
          <p:cNvSpPr/>
          <p:nvPr/>
        </p:nvSpPr>
        <p:spPr>
          <a:xfrm>
            <a:off x="1733903" y="4662338"/>
            <a:ext cx="58341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r-TR" sz="24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Advisor</a:t>
            </a:r>
            <a:r>
              <a:rPr lang="tr-TR" sz="2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tr-TR" sz="24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Assist</a:t>
            </a:r>
            <a:r>
              <a:rPr lang="tr-TR" sz="2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 Prof. Dr. Gül TOKDEMİR</a:t>
            </a:r>
          </a:p>
        </p:txBody>
      </p:sp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3" y="592674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113182"/>
            <a:ext cx="8229600" cy="36576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endParaRPr lang="tr-TR" sz="2800" dirty="0"/>
          </a:p>
        </p:txBody>
      </p:sp>
      <p:sp>
        <p:nvSpPr>
          <p:cNvPr id="10" name="TextShape 4">
            <a:extLst>
              <a:ext uri="{FF2B5EF4-FFF2-40B4-BE49-F238E27FC236}">
                <a16:creationId xmlns="" xmlns:a16="http://schemas.microsoft.com/office/drawing/2014/main" id="{3A2C2363-10C7-43C3-AFCF-4E863C97A570}"/>
              </a:ext>
            </a:extLst>
          </p:cNvPr>
          <p:cNvSpPr txBox="1"/>
          <p:nvPr/>
        </p:nvSpPr>
        <p:spPr>
          <a:xfrm>
            <a:off x="555875" y="1967778"/>
            <a:ext cx="3377298" cy="187427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lvl="0" algn="just">
              <a:defRPr/>
            </a:pP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Check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ing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all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data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from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Fire Base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with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QR-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Code</a:t>
            </a: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When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match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;</a:t>
            </a: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Stock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camera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and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windows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destroyed</a:t>
            </a: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Then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Exec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function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is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used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.</a:t>
            </a:r>
          </a:p>
          <a:p>
            <a:pPr lvl="0" algn="just">
              <a:defRPr/>
            </a:pP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="" xmlns:a16="http://schemas.microsoft.com/office/drawing/2014/main" id="{026222F9-9E55-4BC7-8B5B-04194E159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006" y="881742"/>
            <a:ext cx="4352794" cy="404634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1261552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3" y="58641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113182"/>
            <a:ext cx="8229600" cy="36576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endParaRPr lang="tr-TR" sz="2800" dirty="0"/>
          </a:p>
        </p:txBody>
      </p:sp>
      <p:sp>
        <p:nvSpPr>
          <p:cNvPr id="10" name="TextShape 4">
            <a:extLst>
              <a:ext uri="{FF2B5EF4-FFF2-40B4-BE49-F238E27FC236}">
                <a16:creationId xmlns="" xmlns:a16="http://schemas.microsoft.com/office/drawing/2014/main" id="{3A2C2363-10C7-43C3-AFCF-4E863C97A570}"/>
              </a:ext>
            </a:extLst>
          </p:cNvPr>
          <p:cNvSpPr txBox="1"/>
          <p:nvPr/>
        </p:nvSpPr>
        <p:spPr>
          <a:xfrm>
            <a:off x="555875" y="1967778"/>
            <a:ext cx="3556324" cy="187427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lvl="0" algn="just">
              <a:defRPr/>
            </a:pP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Some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functions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for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calculating</a:t>
            </a: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GPIO is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used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for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pins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on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Raspberry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Pi</a:t>
            </a:r>
          </a:p>
          <a:p>
            <a:pPr lvl="0"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lang="en-US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Installation of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two</a:t>
            </a:r>
            <a:r>
              <a:rPr lang="en-US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different servo motors</a:t>
            </a: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And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their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positions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at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the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start</a:t>
            </a: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</p:txBody>
      </p:sp>
      <p:pic>
        <p:nvPicPr>
          <p:cNvPr id="4" name="Resim 3">
            <a:extLst>
              <a:ext uri="{FF2B5EF4-FFF2-40B4-BE49-F238E27FC236}">
                <a16:creationId xmlns="" xmlns:a16="http://schemas.microsoft.com/office/drawing/2014/main" id="{340F1925-F128-41B0-A60A-67CC5727E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9403" y="671707"/>
            <a:ext cx="4072534" cy="443577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19387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3" y="58641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113182"/>
            <a:ext cx="8229600" cy="36576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endParaRPr lang="tr-TR" sz="2800" dirty="0"/>
          </a:p>
        </p:txBody>
      </p:sp>
      <p:sp>
        <p:nvSpPr>
          <p:cNvPr id="10" name="TextShape 4">
            <a:extLst>
              <a:ext uri="{FF2B5EF4-FFF2-40B4-BE49-F238E27FC236}">
                <a16:creationId xmlns="" xmlns:a16="http://schemas.microsoft.com/office/drawing/2014/main" id="{3A2C2363-10C7-43C3-AFCF-4E863C97A570}"/>
              </a:ext>
            </a:extLst>
          </p:cNvPr>
          <p:cNvSpPr txBox="1"/>
          <p:nvPr/>
        </p:nvSpPr>
        <p:spPr>
          <a:xfrm>
            <a:off x="6465955" y="1335214"/>
            <a:ext cx="2449447" cy="187427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lvl="0" algn="just">
              <a:defRPr/>
            </a:pP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FireBase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send</a:t>
            </a:r>
            <a:r>
              <a:rPr kumimoji="0" lang="tr-TR" sz="16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function</a:t>
            </a: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When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detection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end</a:t>
            </a: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dropMaterial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() is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used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for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pushing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servo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motor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movement</a:t>
            </a:r>
            <a:endParaRPr lang="tr-TR" sz="1600" spc="-1" dirty="0">
              <a:solidFill>
                <a:prstClr val="black"/>
              </a:solidFill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  <a:p>
            <a:pPr lvl="0" algn="just">
              <a:defRPr/>
            </a:pP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And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runServo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() is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used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for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en-US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to separate according to the type of materials</a:t>
            </a: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="" xmlns:a16="http://schemas.microsoft.com/office/drawing/2014/main" id="{8B775D66-0193-483D-A318-F9D6C21DD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42" y="1014536"/>
            <a:ext cx="6165830" cy="36576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011460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3" y="58641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113182"/>
            <a:ext cx="8229600" cy="36576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endParaRPr lang="tr-TR" sz="2800" dirty="0"/>
          </a:p>
        </p:txBody>
      </p:sp>
      <p:sp>
        <p:nvSpPr>
          <p:cNvPr id="10" name="TextShape 4">
            <a:extLst>
              <a:ext uri="{FF2B5EF4-FFF2-40B4-BE49-F238E27FC236}">
                <a16:creationId xmlns="" xmlns:a16="http://schemas.microsoft.com/office/drawing/2014/main" id="{3A2C2363-10C7-43C3-AFCF-4E863C97A570}"/>
              </a:ext>
            </a:extLst>
          </p:cNvPr>
          <p:cNvSpPr txBox="1"/>
          <p:nvPr/>
        </p:nvSpPr>
        <p:spPr>
          <a:xfrm>
            <a:off x="1285827" y="4468537"/>
            <a:ext cx="7219346" cy="55653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lvl="0" algn="just">
              <a:defRPr/>
            </a:pPr>
            <a:r>
              <a:rPr kumimoji="0" lang="tr-TR" sz="1600" b="0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Tk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methods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are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used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for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GUI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and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CONFIRM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button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is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starts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all</a:t>
            </a:r>
            <a:r>
              <a:rPr lang="tr-TR" sz="1600" spc="-1" dirty="0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 </a:t>
            </a:r>
            <a:r>
              <a:rPr lang="tr-TR" sz="1600" spc="-1" dirty="0" err="1">
                <a:solidFill>
                  <a:prstClr val="black"/>
                </a:solidFill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detection</a:t>
            </a:r>
            <a:endParaRPr kumimoji="0" lang="tr-TR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</p:txBody>
      </p:sp>
      <p:pic>
        <p:nvPicPr>
          <p:cNvPr id="4" name="Resim 3">
            <a:extLst>
              <a:ext uri="{FF2B5EF4-FFF2-40B4-BE49-F238E27FC236}">
                <a16:creationId xmlns="" xmlns:a16="http://schemas.microsoft.com/office/drawing/2014/main" id="{F16FFA24-503D-411E-B97B-7D31FCC62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38" y="724120"/>
            <a:ext cx="8361123" cy="3570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9839417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3" y="580148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113182"/>
            <a:ext cx="8229600" cy="36576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endParaRPr lang="tr-TR" sz="2800" dirty="0"/>
          </a:p>
        </p:txBody>
      </p:sp>
      <p:sp>
        <p:nvSpPr>
          <p:cNvPr id="10" name="TextShape 4">
            <a:extLst>
              <a:ext uri="{FF2B5EF4-FFF2-40B4-BE49-F238E27FC236}">
                <a16:creationId xmlns="" xmlns:a16="http://schemas.microsoft.com/office/drawing/2014/main" id="{3A2C2363-10C7-43C3-AFCF-4E863C97A570}"/>
              </a:ext>
            </a:extLst>
          </p:cNvPr>
          <p:cNvSpPr txBox="1"/>
          <p:nvPr/>
        </p:nvSpPr>
        <p:spPr>
          <a:xfrm>
            <a:off x="457200" y="4513444"/>
            <a:ext cx="7219346" cy="55653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lvl="0" algn="ctr">
              <a:defRPr/>
            </a:pPr>
            <a:r>
              <a:rPr kumimoji="0" lang="tr-TR" sz="1600" b="1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No SQL                                                                            </a:t>
            </a:r>
            <a:r>
              <a:rPr kumimoji="0" lang="tr-TR" sz="1600" b="1" i="0" u="none" strike="noStrike" kern="1200" cap="none" spc="-1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DejaVu Sans"/>
                <a:cs typeface="Times New Roman" pitchFamily="18" charset="0"/>
              </a:rPr>
              <a:t>SQL</a:t>
            </a:r>
            <a:endParaRPr kumimoji="0" lang="tr-TR" sz="1600" b="1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DejaVu Sans"/>
              <a:cs typeface="Times New Roman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="" xmlns:a16="http://schemas.microsoft.com/office/drawing/2014/main" id="{BFFFD8A0-51AD-40DA-A315-557E567AD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27" y="675774"/>
            <a:ext cx="6981997" cy="388131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5925839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3" y="580148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113182"/>
            <a:ext cx="8229600" cy="36576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endParaRPr lang="tr-TR" sz="2800" dirty="0"/>
          </a:p>
        </p:txBody>
      </p:sp>
      <p:pic>
        <p:nvPicPr>
          <p:cNvPr id="9" name="Resim 8">
            <a:extLst>
              <a:ext uri="{FF2B5EF4-FFF2-40B4-BE49-F238E27FC236}">
                <a16:creationId xmlns="" xmlns:a16="http://schemas.microsoft.com/office/drawing/2014/main" id="{0128A8D8-58A8-448A-9FE1-EC9FEF4FC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829131"/>
            <a:ext cx="8229600" cy="413904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5402571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3" y="580148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113182"/>
            <a:ext cx="8229600" cy="36576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endParaRPr lang="tr-TR" sz="2800" dirty="0"/>
          </a:p>
        </p:txBody>
      </p:sp>
      <p:pic>
        <p:nvPicPr>
          <p:cNvPr id="7" name="Resim 6">
            <a:extLst>
              <a:ext uri="{FF2B5EF4-FFF2-40B4-BE49-F238E27FC236}">
                <a16:creationId xmlns="" xmlns:a16="http://schemas.microsoft.com/office/drawing/2014/main" id="{0CF7A7A5-E185-4421-9E75-4B6771112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90" y="748564"/>
            <a:ext cx="8309110" cy="417900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63271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670274" y="254749"/>
            <a:ext cx="8867139" cy="567282"/>
          </a:xfrm>
        </p:spPr>
        <p:txBody>
          <a:bodyPr/>
          <a:lstStyle/>
          <a:p>
            <a:pPr marL="457200" lvl="0" indent="-457200">
              <a:lnSpc>
                <a:spcPct val="150000"/>
              </a:lnSpc>
              <a:spcBef>
                <a:spcPts val="1000"/>
              </a:spcBef>
              <a:defRPr/>
            </a:pPr>
            <a:r>
              <a:rPr lang="tr-TR" sz="3600" b="1" dirty="0" err="1">
                <a:latin typeface="Times New Roman" pitchFamily="18" charset="0"/>
                <a:cs typeface="Times New Roman" pitchFamily="18" charset="0"/>
              </a:rPr>
              <a:t>Results</a:t>
            </a:r>
            <a:r>
              <a:rPr lang="tr-TR" sz="3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sz="3600" b="1" dirty="0" err="1">
                <a:latin typeface="Times New Roman" pitchFamily="18" charset="0"/>
                <a:cs typeface="Times New Roman" pitchFamily="18" charset="0"/>
              </a:rPr>
              <a:t>and</a:t>
            </a:r>
            <a:r>
              <a:rPr lang="tr-TR" sz="3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sz="3600" b="1" dirty="0" err="1" smtClean="0">
                <a:latin typeface="Times New Roman" pitchFamily="18" charset="0"/>
                <a:cs typeface="Times New Roman" pitchFamily="18" charset="0"/>
              </a:rPr>
              <a:t>Conclusion</a:t>
            </a:r>
            <a:r>
              <a:rPr lang="tr-TR" sz="3600" b="1" dirty="0" smtClean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tr-TR" sz="3600" b="1" dirty="0" err="1" smtClean="0">
                <a:latin typeface="Times New Roman" pitchFamily="18" charset="0"/>
                <a:cs typeface="Times New Roman" pitchFamily="18" charset="0"/>
              </a:rPr>
              <a:t>Demo</a:t>
            </a:r>
            <a:r>
              <a:rPr lang="tr-TR" sz="3600" b="1" dirty="0" smtClean="0">
                <a:latin typeface="Times New Roman" pitchFamily="18" charset="0"/>
                <a:cs typeface="Times New Roman" pitchFamily="18" charset="0"/>
              </a:rPr>
              <a:t> Video)</a:t>
            </a:r>
            <a:endParaRPr lang="tr-TR" sz="3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0" y="1200150"/>
            <a:ext cx="9144000" cy="394335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tr-TR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8" name="Filmim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1052623"/>
            <a:ext cx="9144000" cy="409087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0" y="1929062"/>
            <a:ext cx="9144000" cy="1094874"/>
          </a:xfrm>
        </p:spPr>
        <p:txBody>
          <a:bodyPr/>
          <a:lstStyle/>
          <a:p>
            <a:pPr algn="ctr"/>
            <a:r>
              <a:rPr lang="tr-TR" sz="4000" b="1" dirty="0">
                <a:latin typeface="Arial" charset="0"/>
                <a:ea typeface="Arial" charset="0"/>
                <a:cs typeface="Arial" charset="0"/>
              </a:rPr>
              <a:t>THANK YOU FOR </a:t>
            </a:r>
            <a:r>
              <a:rPr lang="tr-TR" sz="4000" b="1" dirty="0" smtClean="0">
                <a:latin typeface="Arial" charset="0"/>
                <a:ea typeface="Arial" charset="0"/>
                <a:cs typeface="Arial" charset="0"/>
              </a:rPr>
              <a:t>YOUR PATIENCE</a:t>
            </a:r>
            <a:r>
              <a:rPr lang="tr-TR" sz="4000" b="1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tr-TR" sz="4000" b="1" dirty="0">
                <a:latin typeface="Arial" charset="0"/>
                <a:ea typeface="Arial" charset="0"/>
                <a:cs typeface="Arial" charset="0"/>
              </a:rPr>
            </a:br>
            <a:r>
              <a:rPr lang="tr-TR" sz="4000" b="1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tr-TR" sz="4000" b="1" dirty="0">
                <a:latin typeface="Arial" charset="0"/>
                <a:ea typeface="Arial" charset="0"/>
                <a:cs typeface="Arial" charset="0"/>
              </a:rPr>
            </a:br>
            <a:r>
              <a:rPr lang="tr-TR" sz="4000" b="1" dirty="0">
                <a:latin typeface="Arial" charset="0"/>
                <a:ea typeface="Arial" charset="0"/>
                <a:cs typeface="Arial" charset="0"/>
              </a:rPr>
              <a:t>QUESTION</a:t>
            </a:r>
            <a:r>
              <a:rPr lang="de-DE" sz="4000" b="1" dirty="0">
                <a:latin typeface="Arial" charset="0"/>
                <a:ea typeface="Arial" charset="0"/>
                <a:cs typeface="Arial" charset="0"/>
              </a:rPr>
              <a:t>?</a:t>
            </a:r>
          </a:p>
        </p:txBody>
      </p:sp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457200" y="586410"/>
            <a:ext cx="8229600" cy="742950"/>
          </a:xfrm>
        </p:spPr>
        <p:txBody>
          <a:bodyPr/>
          <a:lstStyle/>
          <a:p>
            <a:r>
              <a:rPr lang="tr-TR" b="1" dirty="0">
                <a:latin typeface="Times New Roman" pitchFamily="18" charset="0"/>
                <a:cs typeface="Times New Roman" pitchFamily="18" charset="0"/>
              </a:rPr>
              <a:t>Contents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457200" y="1386510"/>
            <a:ext cx="8229600" cy="36576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tr-TR" sz="2800" b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Problem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tr-TR" sz="2800" b="1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Solution</a:t>
            </a:r>
            <a:endParaRPr kumimoji="0" lang="tr-TR" sz="2800" b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tr-TR" sz="2800" b="1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Results</a:t>
            </a:r>
            <a:r>
              <a:rPr kumimoji="0" lang="tr-TR" sz="2800" b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 </a:t>
            </a:r>
            <a:r>
              <a:rPr kumimoji="0" lang="tr-TR" sz="2800" b="1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and</a:t>
            </a:r>
            <a:r>
              <a:rPr kumimoji="0" lang="tr-TR" sz="2800" b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 </a:t>
            </a:r>
            <a:r>
              <a:rPr kumimoji="0" lang="tr-TR" sz="2800" b="1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Conclusion</a:t>
            </a:r>
            <a:endParaRPr kumimoji="0" lang="tr-TR" sz="2800" b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tr-TR" sz="2800" b="1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References</a:t>
            </a:r>
            <a:endParaRPr kumimoji="0" lang="tr-TR" sz="2800" b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tr-TR" sz="2800" b="1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Demo</a:t>
            </a:r>
            <a:endParaRPr kumimoji="0" lang="tr-TR" sz="2800" b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0" y="506491"/>
            <a:ext cx="9144000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457200" y="586410"/>
            <a:ext cx="8229600" cy="742950"/>
          </a:xfrm>
        </p:spPr>
        <p:txBody>
          <a:bodyPr/>
          <a:lstStyle/>
          <a:p>
            <a:r>
              <a:rPr lang="tr-TR" sz="3600" b="1" dirty="0">
                <a:latin typeface="Times New Roman" pitchFamily="18" charset="0"/>
                <a:cs typeface="Times New Roman" pitchFamily="18" charset="0"/>
              </a:rPr>
              <a:t>Problem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457200" y="1386510"/>
            <a:ext cx="8229600" cy="3657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tr-TR" sz="2800" b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6 Metin kutusu"/>
          <p:cNvSpPr txBox="1"/>
          <p:nvPr/>
        </p:nvSpPr>
        <p:spPr>
          <a:xfrm>
            <a:off x="457200" y="1157914"/>
            <a:ext cx="822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latin typeface="Arial" pitchFamily="34" charset="0"/>
                <a:cs typeface="Arial" pitchFamily="34" charset="0"/>
              </a:rPr>
              <a:t>Garbage</a:t>
            </a:r>
            <a:r>
              <a:rPr lang="en-US" dirty="0">
                <a:latin typeface="Arial" pitchFamily="34" charset="0"/>
                <a:cs typeface="Arial" pitchFamily="34" charset="0"/>
              </a:rPr>
              <a:t> has become a </a:t>
            </a:r>
            <a:r>
              <a:rPr lang="en-US" b="1" dirty="0">
                <a:latin typeface="Arial" pitchFamily="34" charset="0"/>
                <a:cs typeface="Arial" pitchFamily="34" charset="0"/>
              </a:rPr>
              <a:t>serious problem</a:t>
            </a:r>
            <a:r>
              <a:rPr lang="en-US" dirty="0">
                <a:latin typeface="Arial" pitchFamily="34" charset="0"/>
                <a:cs typeface="Arial" pitchFamily="34" charset="0"/>
              </a:rPr>
              <a:t> in the world today and this situation continues to increase rapidly day by day.</a:t>
            </a:r>
            <a:endParaRPr lang="tr-TR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b="1" dirty="0">
                <a:latin typeface="Arial" pitchFamily="34" charset="0"/>
                <a:cs typeface="Arial" pitchFamily="34" charset="0"/>
              </a:rPr>
              <a:t>Plastic bottles, </a:t>
            </a:r>
            <a:r>
              <a:rPr lang="tr-TR" b="1" dirty="0">
                <a:latin typeface="Arial" pitchFamily="34" charset="0"/>
                <a:cs typeface="Arial" pitchFamily="34" charset="0"/>
              </a:rPr>
              <a:t>metal</a:t>
            </a:r>
            <a:r>
              <a:rPr lang="en-US" b="1" dirty="0">
                <a:latin typeface="Arial" pitchFamily="34" charset="0"/>
                <a:cs typeface="Arial" pitchFamily="34" charset="0"/>
              </a:rPr>
              <a:t> bottles, glass bottles </a:t>
            </a:r>
            <a:r>
              <a:rPr lang="en-US" dirty="0">
                <a:latin typeface="Arial" pitchFamily="34" charset="0"/>
                <a:cs typeface="Arial" pitchFamily="34" charset="0"/>
              </a:rPr>
              <a:t>are wasted by being thrown into the environment which </a:t>
            </a:r>
            <a:r>
              <a:rPr lang="en-US" u="sng" dirty="0">
                <a:latin typeface="Arial" pitchFamily="34" charset="0"/>
                <a:cs typeface="Arial" pitchFamily="34" charset="0"/>
              </a:rPr>
              <a:t>causes</a:t>
            </a:r>
            <a:r>
              <a:rPr lang="tr-TR" u="sng" dirty="0">
                <a:latin typeface="Arial" pitchFamily="34" charset="0"/>
                <a:cs typeface="Arial" pitchFamily="34" charset="0"/>
              </a:rPr>
              <a:t>;</a:t>
            </a:r>
          </a:p>
          <a:p>
            <a:pPr algn="just"/>
            <a:endParaRPr lang="en-US" u="sng" dirty="0">
              <a:latin typeface="Arial" pitchFamily="34" charset="0"/>
              <a:cs typeface="Arial" pitchFamily="34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b="1" dirty="0">
                <a:latin typeface="Arial" pitchFamily="34" charset="0"/>
                <a:cs typeface="Arial" pitchFamily="34" charset="0"/>
              </a:rPr>
              <a:t>Soil Pollution,</a:t>
            </a:r>
          </a:p>
          <a:p>
            <a:pPr algn="just">
              <a:buFont typeface="Wingdings" pitchFamily="2" charset="2"/>
              <a:buChar char="Ø"/>
            </a:pPr>
            <a:r>
              <a:rPr lang="en-US" b="1" dirty="0">
                <a:latin typeface="Arial" pitchFamily="34" charset="0"/>
                <a:cs typeface="Arial" pitchFamily="34" charset="0"/>
              </a:rPr>
              <a:t>Water Pollution </a:t>
            </a:r>
            <a:r>
              <a:rPr lang="en-US" dirty="0">
                <a:latin typeface="Arial" pitchFamily="34" charset="0"/>
                <a:cs typeface="Arial" pitchFamily="34" charset="0"/>
              </a:rPr>
              <a:t>and</a:t>
            </a:r>
          </a:p>
          <a:p>
            <a:pPr algn="just">
              <a:buFont typeface="Wingdings" pitchFamily="2" charset="2"/>
              <a:buChar char="Ø"/>
            </a:pPr>
            <a:r>
              <a:rPr lang="en-US" b="1" dirty="0">
                <a:latin typeface="Arial" pitchFamily="34" charset="0"/>
                <a:cs typeface="Arial" pitchFamily="34" charset="0"/>
              </a:rPr>
              <a:t>Air Pollution</a:t>
            </a:r>
            <a:r>
              <a:rPr lang="tr-TR" b="1" dirty="0">
                <a:latin typeface="Arial" pitchFamily="34" charset="0"/>
                <a:cs typeface="Arial" pitchFamily="34" charset="0"/>
              </a:rPr>
              <a:t>.</a:t>
            </a:r>
            <a:endParaRPr lang="en-US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2" descr="C:\Users\SEZER\Desktop\Wast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84173" y="2435402"/>
            <a:ext cx="5344507" cy="25504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457200" y="586410"/>
            <a:ext cx="8229600" cy="742950"/>
          </a:xfrm>
        </p:spPr>
        <p:txBody>
          <a:bodyPr/>
          <a:lstStyle/>
          <a:p>
            <a:r>
              <a:rPr lang="tr-TR" sz="2800" b="1" dirty="0" err="1">
                <a:latin typeface="Times New Roman" pitchFamily="18" charset="0"/>
                <a:cs typeface="Times New Roman" pitchFamily="18" charset="0"/>
              </a:rPr>
              <a:t>Our</a:t>
            </a:r>
            <a:r>
              <a:rPr lang="tr-TR" sz="2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sz="2800" b="1" dirty="0" err="1">
                <a:latin typeface="Times New Roman" pitchFamily="18" charset="0"/>
                <a:cs typeface="Times New Roman" pitchFamily="18" charset="0"/>
              </a:rPr>
              <a:t>Solution</a:t>
            </a:r>
            <a:r>
              <a:rPr lang="tr-TR" sz="2800" b="1" dirty="0">
                <a:latin typeface="Times New Roman" pitchFamily="18" charset="0"/>
                <a:cs typeface="Times New Roman" pitchFamily="18" charset="0"/>
              </a:rPr>
              <a:t>        </a:t>
            </a:r>
            <a:r>
              <a:rPr lang="tr-TR" sz="2800" b="1" dirty="0">
                <a:solidFill>
                  <a:srgbClr val="006600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sz="2800" b="1" dirty="0" err="1">
                <a:solidFill>
                  <a:srgbClr val="006600"/>
                </a:solidFill>
                <a:latin typeface="Times New Roman" pitchFamily="18" charset="0"/>
                <a:cs typeface="Times New Roman" pitchFamily="18" charset="0"/>
              </a:rPr>
              <a:t>Smart</a:t>
            </a:r>
            <a:r>
              <a:rPr lang="tr-TR" sz="2800" b="1" dirty="0">
                <a:solidFill>
                  <a:srgbClr val="0066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sz="2800" b="1" dirty="0" err="1">
                <a:solidFill>
                  <a:srgbClr val="006600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sz="2800" b="1" dirty="0">
                <a:solidFill>
                  <a:srgbClr val="0066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sz="2800" b="1" dirty="0" err="1">
                <a:solidFill>
                  <a:srgbClr val="006600"/>
                </a:solidFill>
                <a:latin typeface="Times New Roman" pitchFamily="18" charset="0"/>
                <a:cs typeface="Times New Roman" pitchFamily="18" charset="0"/>
              </a:rPr>
              <a:t>Machine</a:t>
            </a:r>
            <a:endParaRPr lang="tr-TR" sz="2800" b="1" dirty="0">
              <a:solidFill>
                <a:srgbClr val="0066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18 Sağ Ok"/>
          <p:cNvSpPr/>
          <p:nvPr/>
        </p:nvSpPr>
        <p:spPr>
          <a:xfrm>
            <a:off x="2680136" y="704386"/>
            <a:ext cx="472965" cy="225774"/>
          </a:xfrm>
          <a:prstGeom prst="rightArrow">
            <a:avLst/>
          </a:prstGeom>
          <a:solidFill>
            <a:srgbClr val="00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7" name="Picture 3" descr="C:\Users\SEZER\Desktop\Yeni klasör (2)\IMG_4004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55039" y="1176895"/>
            <a:ext cx="4625163" cy="38921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30" name="Picture 6" descr="C:\Users\SEZER\Desktop\Yeni klasör (2)\IMG_3990.JPG"/>
          <p:cNvPicPr>
            <a:picLocks noChangeAspect="1" noChangeArrowheads="1"/>
          </p:cNvPicPr>
          <p:nvPr/>
        </p:nvPicPr>
        <p:blipFill>
          <a:blip r:embed="rId4"/>
          <a:srcRect l="15808" r="13652"/>
          <a:stretch>
            <a:fillRect/>
          </a:stretch>
        </p:blipFill>
        <p:spPr bwMode="auto">
          <a:xfrm>
            <a:off x="63798" y="1176895"/>
            <a:ext cx="4518837" cy="38921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3" name="Picture 2" descr="C:\Users\SEZER\Desktop\Poster and How to Use\Ekran Alıntısı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49209" y="527251"/>
            <a:ext cx="4493140" cy="45949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3074" name="Picture 2" descr="C:\Users\SEZER\Desktop\11.png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041304" y="705937"/>
            <a:ext cx="6722652" cy="39936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4098" name="Picture 2" descr="C:\Users\SEZER\Desktop\22.png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956390" y="632618"/>
            <a:ext cx="5087651" cy="438081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etin kutusu"/>
          <p:cNvSpPr txBox="1"/>
          <p:nvPr/>
        </p:nvSpPr>
        <p:spPr>
          <a:xfrm>
            <a:off x="834890" y="118433"/>
            <a:ext cx="457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REZES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Recycling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IoT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</a:t>
            </a:r>
            <a:r>
              <a:rPr lang="tr-T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tr-TR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endParaRPr lang="en-US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SEZER\Desktop\REZES\REZES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6861" y="38922"/>
            <a:ext cx="558029" cy="427813"/>
          </a:xfrm>
          <a:prstGeom prst="rect">
            <a:avLst/>
          </a:prstGeom>
          <a:noFill/>
        </p:spPr>
      </p:pic>
      <p:sp>
        <p:nvSpPr>
          <p:cNvPr id="2" name="Dikdörtgen 1"/>
          <p:cNvSpPr/>
          <p:nvPr/>
        </p:nvSpPr>
        <p:spPr>
          <a:xfrm>
            <a:off x="-1" y="506491"/>
            <a:ext cx="9144001" cy="46370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5122" name="Picture 2" descr="C:\Users\SEZER\Desktop\33.png"/>
          <p:cNvPicPr>
            <a:picLocks noChangeAspect="1" noChangeArrowheads="1"/>
          </p:cNvPicPr>
          <p:nvPr/>
        </p:nvPicPr>
        <p:blipFill>
          <a:blip r:embed="rId3"/>
          <a:srcRect t="3315" b="3867"/>
          <a:stretch>
            <a:fillRect/>
          </a:stretch>
        </p:blipFill>
        <p:spPr bwMode="auto">
          <a:xfrm>
            <a:off x="1670743" y="935665"/>
            <a:ext cx="5893514" cy="35725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90489885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 Slides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2038</TotalTime>
  <Words>473</Words>
  <Application>Microsoft Office PowerPoint</Application>
  <PresentationFormat>Ekran Gösterisi (16:9)</PresentationFormat>
  <Paragraphs>140</Paragraphs>
  <Slides>28</Slides>
  <Notes>1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28</vt:i4>
      </vt:variant>
    </vt:vector>
  </HeadingPairs>
  <TitlesOfParts>
    <vt:vector size="29" baseType="lpstr">
      <vt:lpstr>Content Slides</vt:lpstr>
      <vt:lpstr>Slayt 1</vt:lpstr>
      <vt:lpstr>Slayt 2</vt:lpstr>
      <vt:lpstr>Contents</vt:lpstr>
      <vt:lpstr>Problem</vt:lpstr>
      <vt:lpstr>Our Solution        REZES Smart Recycling Machine</vt:lpstr>
      <vt:lpstr>Slayt 6</vt:lpstr>
      <vt:lpstr>Slayt 7</vt:lpstr>
      <vt:lpstr>Slayt 8</vt:lpstr>
      <vt:lpstr>Slayt 9</vt:lpstr>
      <vt:lpstr>Slayt 10</vt:lpstr>
      <vt:lpstr>Slayt 11</vt:lpstr>
      <vt:lpstr>Slayt 12</vt:lpstr>
      <vt:lpstr>Slayt 13</vt:lpstr>
      <vt:lpstr>Slayt 14</vt:lpstr>
      <vt:lpstr>Slayt 15</vt:lpstr>
      <vt:lpstr>Slayt 16</vt:lpstr>
      <vt:lpstr>Slayt 17</vt:lpstr>
      <vt:lpstr>Slayt 18</vt:lpstr>
      <vt:lpstr>Slayt 19</vt:lpstr>
      <vt:lpstr>Slayt 20</vt:lpstr>
      <vt:lpstr>Slayt 21</vt:lpstr>
      <vt:lpstr>Slayt 22</vt:lpstr>
      <vt:lpstr>Slayt 23</vt:lpstr>
      <vt:lpstr>Slayt 24</vt:lpstr>
      <vt:lpstr>Slayt 25</vt:lpstr>
      <vt:lpstr>Slayt 26</vt:lpstr>
      <vt:lpstr>Results and Conclusion (Demo Video)</vt:lpstr>
      <vt:lpstr>THANK YOU FOR YOUR PATIENCE  QUESTION?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REZES</dc:title>
  <dc:creator>Microsoft Office-Anwender</dc:creator>
  <cp:lastModifiedBy>SEZER</cp:lastModifiedBy>
  <cp:revision>207</cp:revision>
  <dcterms:created xsi:type="dcterms:W3CDTF">2016-12-08T16:50:46Z</dcterms:created>
  <dcterms:modified xsi:type="dcterms:W3CDTF">2019-06-11T12:10:09Z</dcterms:modified>
</cp:coreProperties>
</file>

<file path=docProps/thumbnail.jpeg>
</file>